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Glacial Indifference" charset="1" panose="00000000000000000000"/>
      <p:regular r:id="rId16"/>
    </p:embeddedFont>
    <p:embeddedFont>
      <p:font typeface="Batangas" charset="1" panose="00000800000000000000"/>
      <p:regular r:id="rId17"/>
    </p:embeddedFont>
    <p:embeddedFont>
      <p:font typeface="Glacial Indifference Bold" charset="1" panose="00000800000000000000"/>
      <p:regular r:id="rId18"/>
    </p:embeddedFont>
    <p:embeddedFont>
      <p:font typeface="Glacial Indifference Italics" charset="1" panose="00000000000000000000"/>
      <p:regular r:id="rId19"/>
    </p:embeddedFont>
    <p:embeddedFont>
      <p:font typeface="Sigher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svg" Type="http://schemas.openxmlformats.org/officeDocument/2006/relationships/image"/><Relationship Id="rId12" Target="../media/image24.png" Type="http://schemas.openxmlformats.org/officeDocument/2006/relationships/image"/><Relationship Id="rId13" Target="../media/image25.svg" Type="http://schemas.openxmlformats.org/officeDocument/2006/relationships/image"/><Relationship Id="rId14" Target="../media/image26.png" Type="http://schemas.openxmlformats.org/officeDocument/2006/relationships/image"/><Relationship Id="rId15" Target="../media/image27.svg" Type="http://schemas.openxmlformats.org/officeDocument/2006/relationships/image"/><Relationship Id="rId16" Target="../media/image28.png" Type="http://schemas.openxmlformats.org/officeDocument/2006/relationships/image"/><Relationship Id="rId17" Target="../media/image29.svg" Type="http://schemas.openxmlformats.org/officeDocument/2006/relationships/image"/><Relationship Id="rId18" Target="../media/image30.png" Type="http://schemas.openxmlformats.org/officeDocument/2006/relationships/image"/><Relationship Id="rId19" Target="../media/image31.svg" Type="http://schemas.openxmlformats.org/officeDocument/2006/relationships/image"/><Relationship Id="rId2" Target="../media/image14.png" Type="http://schemas.openxmlformats.org/officeDocument/2006/relationships/image"/><Relationship Id="rId20" Target="../media/image32.png" Type="http://schemas.openxmlformats.org/officeDocument/2006/relationships/image"/><Relationship Id="rId21" Target="../media/image33.svg" Type="http://schemas.openxmlformats.org/officeDocument/2006/relationships/image"/><Relationship Id="rId22" Target="../media/image34.png" Type="http://schemas.openxmlformats.org/officeDocument/2006/relationships/image"/><Relationship Id="rId23" Target="../media/image35.svg" Type="http://schemas.openxmlformats.org/officeDocument/2006/relationships/image"/><Relationship Id="rId24" Target="../media/image36.png" Type="http://schemas.openxmlformats.org/officeDocument/2006/relationships/image"/><Relationship Id="rId25" Target="../media/image37.svg" Type="http://schemas.openxmlformats.org/officeDocument/2006/relationships/image"/><Relationship Id="rId26" Target="../media/image38.png" Type="http://schemas.openxmlformats.org/officeDocument/2006/relationships/image"/><Relationship Id="rId27" Target="../media/image39.svg" Type="http://schemas.openxmlformats.org/officeDocument/2006/relationships/image"/><Relationship Id="rId28" Target="../media/image40.png" Type="http://schemas.openxmlformats.org/officeDocument/2006/relationships/image"/><Relationship Id="rId29" Target="../media/image41.svg" Type="http://schemas.openxmlformats.org/officeDocument/2006/relationships/image"/><Relationship Id="rId3" Target="../media/image15.svg" Type="http://schemas.openxmlformats.org/officeDocument/2006/relationships/image"/><Relationship Id="rId30" Target="../media/image42.png" Type="http://schemas.openxmlformats.org/officeDocument/2006/relationships/image"/><Relationship Id="rId31" Target="../media/image43.svg" Type="http://schemas.openxmlformats.org/officeDocument/2006/relationships/image"/><Relationship Id="rId32" Target="../media/image44.png" Type="http://schemas.openxmlformats.org/officeDocument/2006/relationships/image"/><Relationship Id="rId33" Target="../media/image45.svg" Type="http://schemas.openxmlformats.org/officeDocument/2006/relationships/image"/><Relationship Id="rId34" Target="../media/image46.png" Type="http://schemas.openxmlformats.org/officeDocument/2006/relationships/image"/><Relationship Id="rId35" Target="../media/image47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https://www.coe.int/en/web/compass/take-a-step-forward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4630" y="458100"/>
            <a:ext cx="17678740" cy="9370800"/>
            <a:chOff x="0" y="0"/>
            <a:chExt cx="4617128" cy="24473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17128" cy="2447357"/>
            </a:xfrm>
            <a:custGeom>
              <a:avLst/>
              <a:gdLst/>
              <a:ahLst/>
              <a:cxnLst/>
              <a:rect r="r" b="b" t="t" l="l"/>
              <a:pathLst>
                <a:path h="2447357" w="4617128">
                  <a:moveTo>
                    <a:pt x="0" y="0"/>
                  </a:moveTo>
                  <a:lnTo>
                    <a:pt x="4617128" y="0"/>
                  </a:lnTo>
                  <a:lnTo>
                    <a:pt x="4617128" y="2447357"/>
                  </a:lnTo>
                  <a:lnTo>
                    <a:pt x="0" y="24473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17128" cy="248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3421856" y="1180746"/>
            <a:ext cx="12099244" cy="7925508"/>
          </a:xfrm>
          <a:custGeom>
            <a:avLst/>
            <a:gdLst/>
            <a:ahLst/>
            <a:cxnLst/>
            <a:rect r="r" b="b" t="t" l="l"/>
            <a:pathLst>
              <a:path h="7925508" w="12099244">
                <a:moveTo>
                  <a:pt x="0" y="0"/>
                </a:moveTo>
                <a:lnTo>
                  <a:pt x="12099244" y="0"/>
                </a:lnTo>
                <a:lnTo>
                  <a:pt x="12099244" y="7925508"/>
                </a:lnTo>
                <a:lnTo>
                  <a:pt x="0" y="7925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748" t="-4563" r="-2050" b="-4563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70353" y="7678813"/>
            <a:ext cx="1128041" cy="2608187"/>
          </a:xfrm>
          <a:custGeom>
            <a:avLst/>
            <a:gdLst/>
            <a:ahLst/>
            <a:cxnLst/>
            <a:rect r="r" b="b" t="t" l="l"/>
            <a:pathLst>
              <a:path h="2608187" w="1128041">
                <a:moveTo>
                  <a:pt x="0" y="0"/>
                </a:moveTo>
                <a:lnTo>
                  <a:pt x="1128041" y="0"/>
                </a:lnTo>
                <a:lnTo>
                  <a:pt x="1128041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598191" y="7678813"/>
            <a:ext cx="1362778" cy="2608187"/>
          </a:xfrm>
          <a:custGeom>
            <a:avLst/>
            <a:gdLst/>
            <a:ahLst/>
            <a:cxnLst/>
            <a:rect r="r" b="b" t="t" l="l"/>
            <a:pathLst>
              <a:path h="2608187" w="1362778">
                <a:moveTo>
                  <a:pt x="0" y="0"/>
                </a:moveTo>
                <a:lnTo>
                  <a:pt x="1362778" y="0"/>
                </a:lnTo>
                <a:lnTo>
                  <a:pt x="1362778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17492" y="5569812"/>
            <a:ext cx="1037950" cy="1712083"/>
          </a:xfrm>
          <a:custGeom>
            <a:avLst/>
            <a:gdLst/>
            <a:ahLst/>
            <a:cxnLst/>
            <a:rect r="r" b="b" t="t" l="l"/>
            <a:pathLst>
              <a:path h="1712083" w="1037950">
                <a:moveTo>
                  <a:pt x="0" y="0"/>
                </a:moveTo>
                <a:lnTo>
                  <a:pt x="1037951" y="0"/>
                </a:lnTo>
                <a:lnTo>
                  <a:pt x="1037951" y="1712083"/>
                </a:lnTo>
                <a:lnTo>
                  <a:pt x="0" y="17120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878434" y="7889654"/>
            <a:ext cx="1089703" cy="2397346"/>
          </a:xfrm>
          <a:custGeom>
            <a:avLst/>
            <a:gdLst/>
            <a:ahLst/>
            <a:cxnLst/>
            <a:rect r="r" b="b" t="t" l="l"/>
            <a:pathLst>
              <a:path h="2397346" w="1089703">
                <a:moveTo>
                  <a:pt x="0" y="0"/>
                </a:moveTo>
                <a:lnTo>
                  <a:pt x="1089703" y="0"/>
                </a:lnTo>
                <a:lnTo>
                  <a:pt x="1089703" y="2397346"/>
                </a:lnTo>
                <a:lnTo>
                  <a:pt x="0" y="23973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010677" y="7678813"/>
            <a:ext cx="1237703" cy="2608187"/>
          </a:xfrm>
          <a:custGeom>
            <a:avLst/>
            <a:gdLst/>
            <a:ahLst/>
            <a:cxnLst/>
            <a:rect r="r" b="b" t="t" l="l"/>
            <a:pathLst>
              <a:path h="2608187" w="1237703">
                <a:moveTo>
                  <a:pt x="0" y="0"/>
                </a:moveTo>
                <a:lnTo>
                  <a:pt x="1237703" y="0"/>
                </a:lnTo>
                <a:lnTo>
                  <a:pt x="1237703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10370" y="5545675"/>
            <a:ext cx="1363246" cy="1712083"/>
          </a:xfrm>
          <a:custGeom>
            <a:avLst/>
            <a:gdLst/>
            <a:ahLst/>
            <a:cxnLst/>
            <a:rect r="r" b="b" t="t" l="l"/>
            <a:pathLst>
              <a:path h="1712083" w="1363246">
                <a:moveTo>
                  <a:pt x="0" y="0"/>
                </a:moveTo>
                <a:lnTo>
                  <a:pt x="1363246" y="0"/>
                </a:lnTo>
                <a:lnTo>
                  <a:pt x="1363246" y="1712083"/>
                </a:lnTo>
                <a:lnTo>
                  <a:pt x="0" y="17120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257597" y="5489196"/>
            <a:ext cx="1225132" cy="1768563"/>
          </a:xfrm>
          <a:custGeom>
            <a:avLst/>
            <a:gdLst/>
            <a:ahLst/>
            <a:cxnLst/>
            <a:rect r="r" b="b" t="t" l="l"/>
            <a:pathLst>
              <a:path h="1768563" w="1225132">
                <a:moveTo>
                  <a:pt x="0" y="0"/>
                </a:moveTo>
                <a:lnTo>
                  <a:pt x="1225132" y="0"/>
                </a:lnTo>
                <a:lnTo>
                  <a:pt x="1225132" y="1768562"/>
                </a:lnTo>
                <a:lnTo>
                  <a:pt x="0" y="176856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39328" y="5496684"/>
            <a:ext cx="1338416" cy="1761074"/>
          </a:xfrm>
          <a:custGeom>
            <a:avLst/>
            <a:gdLst/>
            <a:ahLst/>
            <a:cxnLst/>
            <a:rect r="r" b="b" t="t" l="l"/>
            <a:pathLst>
              <a:path h="1761074" w="1338416">
                <a:moveTo>
                  <a:pt x="0" y="0"/>
                </a:moveTo>
                <a:lnTo>
                  <a:pt x="1338416" y="0"/>
                </a:lnTo>
                <a:lnTo>
                  <a:pt x="1338416" y="1761074"/>
                </a:lnTo>
                <a:lnTo>
                  <a:pt x="0" y="17610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09706" y="7678813"/>
            <a:ext cx="886784" cy="2608187"/>
          </a:xfrm>
          <a:custGeom>
            <a:avLst/>
            <a:gdLst/>
            <a:ahLst/>
            <a:cxnLst/>
            <a:rect r="r" b="b" t="t" l="l"/>
            <a:pathLst>
              <a:path h="2608187" w="886784">
                <a:moveTo>
                  <a:pt x="0" y="0"/>
                </a:moveTo>
                <a:lnTo>
                  <a:pt x="886783" y="0"/>
                </a:lnTo>
                <a:lnTo>
                  <a:pt x="886783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31692" y="7678813"/>
            <a:ext cx="824839" cy="2608187"/>
          </a:xfrm>
          <a:custGeom>
            <a:avLst/>
            <a:gdLst/>
            <a:ahLst/>
            <a:cxnLst/>
            <a:rect r="r" b="b" t="t" l="l"/>
            <a:pathLst>
              <a:path h="2608187" w="824839">
                <a:moveTo>
                  <a:pt x="0" y="0"/>
                </a:moveTo>
                <a:lnTo>
                  <a:pt x="824839" y="0"/>
                </a:lnTo>
                <a:lnTo>
                  <a:pt x="824839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261725" y="5593949"/>
            <a:ext cx="1522386" cy="1663810"/>
          </a:xfrm>
          <a:custGeom>
            <a:avLst/>
            <a:gdLst/>
            <a:ahLst/>
            <a:cxnLst/>
            <a:rect r="r" b="b" t="t" l="l"/>
            <a:pathLst>
              <a:path h="1663810" w="1522386">
                <a:moveTo>
                  <a:pt x="0" y="0"/>
                </a:moveTo>
                <a:lnTo>
                  <a:pt x="1522386" y="0"/>
                </a:lnTo>
                <a:lnTo>
                  <a:pt x="1522386" y="1663809"/>
                </a:lnTo>
                <a:lnTo>
                  <a:pt x="0" y="16638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068092" y="5636793"/>
            <a:ext cx="1485209" cy="1620965"/>
          </a:xfrm>
          <a:custGeom>
            <a:avLst/>
            <a:gdLst/>
            <a:ahLst/>
            <a:cxnLst/>
            <a:rect r="r" b="b" t="t" l="l"/>
            <a:pathLst>
              <a:path h="1620965" w="1485209">
                <a:moveTo>
                  <a:pt x="0" y="0"/>
                </a:moveTo>
                <a:lnTo>
                  <a:pt x="1485210" y="0"/>
                </a:lnTo>
                <a:lnTo>
                  <a:pt x="1485210" y="1620965"/>
                </a:lnTo>
                <a:lnTo>
                  <a:pt x="0" y="162096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997682" y="7653979"/>
            <a:ext cx="1056500" cy="2633021"/>
          </a:xfrm>
          <a:custGeom>
            <a:avLst/>
            <a:gdLst/>
            <a:ahLst/>
            <a:cxnLst/>
            <a:rect r="r" b="b" t="t" l="l"/>
            <a:pathLst>
              <a:path h="2633021" w="1056500">
                <a:moveTo>
                  <a:pt x="0" y="0"/>
                </a:moveTo>
                <a:lnTo>
                  <a:pt x="1056500" y="0"/>
                </a:lnTo>
                <a:lnTo>
                  <a:pt x="1056500" y="2633021"/>
                </a:lnTo>
                <a:lnTo>
                  <a:pt x="0" y="263302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229647" y="7758999"/>
            <a:ext cx="923869" cy="2528001"/>
          </a:xfrm>
          <a:custGeom>
            <a:avLst/>
            <a:gdLst/>
            <a:ahLst/>
            <a:cxnLst/>
            <a:rect r="r" b="b" t="t" l="l"/>
            <a:pathLst>
              <a:path h="2528001" w="923869">
                <a:moveTo>
                  <a:pt x="0" y="0"/>
                </a:moveTo>
                <a:lnTo>
                  <a:pt x="923869" y="0"/>
                </a:lnTo>
                <a:lnTo>
                  <a:pt x="923869" y="2528001"/>
                </a:lnTo>
                <a:lnTo>
                  <a:pt x="0" y="25280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134484" y="7678813"/>
            <a:ext cx="854181" cy="2608187"/>
          </a:xfrm>
          <a:custGeom>
            <a:avLst/>
            <a:gdLst/>
            <a:ahLst/>
            <a:cxnLst/>
            <a:rect r="r" b="b" t="t" l="l"/>
            <a:pathLst>
              <a:path h="2608187" w="854181">
                <a:moveTo>
                  <a:pt x="0" y="0"/>
                </a:moveTo>
                <a:lnTo>
                  <a:pt x="854181" y="0"/>
                </a:lnTo>
                <a:lnTo>
                  <a:pt x="854181" y="2608187"/>
                </a:lnTo>
                <a:lnTo>
                  <a:pt x="0" y="260818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3449770" y="5666886"/>
            <a:ext cx="1703746" cy="1590873"/>
          </a:xfrm>
          <a:custGeom>
            <a:avLst/>
            <a:gdLst/>
            <a:ahLst/>
            <a:cxnLst/>
            <a:rect r="r" b="b" t="t" l="l"/>
            <a:pathLst>
              <a:path h="1590873" w="1703746">
                <a:moveTo>
                  <a:pt x="0" y="0"/>
                </a:moveTo>
                <a:lnTo>
                  <a:pt x="1703746" y="0"/>
                </a:lnTo>
                <a:lnTo>
                  <a:pt x="1703746" y="1590872"/>
                </a:lnTo>
                <a:lnTo>
                  <a:pt x="0" y="159087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134484" y="5611005"/>
            <a:ext cx="1155722" cy="1646753"/>
          </a:xfrm>
          <a:custGeom>
            <a:avLst/>
            <a:gdLst/>
            <a:ahLst/>
            <a:cxnLst/>
            <a:rect r="r" b="b" t="t" l="l"/>
            <a:pathLst>
              <a:path h="1646753" w="1155722">
                <a:moveTo>
                  <a:pt x="0" y="0"/>
                </a:moveTo>
                <a:lnTo>
                  <a:pt x="1155722" y="0"/>
                </a:lnTo>
                <a:lnTo>
                  <a:pt x="1155722" y="1646753"/>
                </a:lnTo>
                <a:lnTo>
                  <a:pt x="0" y="164675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66255" y="686401"/>
            <a:ext cx="17138943" cy="53549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Thank you and remember</a:t>
            </a:r>
          </a:p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2B1523"/>
                </a:solidFill>
                <a:latin typeface="Sigher"/>
                <a:ea typeface="Sigher"/>
                <a:cs typeface="Sigher"/>
                <a:sym typeface="Sigher"/>
              </a:rPr>
              <a:t>Despite diff</a:t>
            </a:r>
            <a:r>
              <a:rPr lang="en-US" sz="5399">
                <a:solidFill>
                  <a:srgbClr val="2B1523"/>
                </a:solidFill>
                <a:latin typeface="Sigher"/>
                <a:ea typeface="Sigher"/>
                <a:cs typeface="Sigher"/>
                <a:sym typeface="Sigher"/>
              </a:rPr>
              <a:t>erences, all people deserve equal opportunities and fair treatment—but that doesn’t always happen. </a:t>
            </a:r>
          </a:p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2B1523"/>
                </a:solidFill>
                <a:latin typeface="Sigher"/>
                <a:ea typeface="Sigher"/>
                <a:cs typeface="Sigher"/>
                <a:sym typeface="Sigher"/>
              </a:rPr>
              <a:t>It’s up to us to make it better</a:t>
            </a:r>
          </a:p>
          <a:p>
            <a:pPr algn="ctr">
              <a:lnSpc>
                <a:spcPts val="100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52996" y="1939075"/>
            <a:ext cx="7006304" cy="43519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62883" indent="-381442" lvl="1">
              <a:lnSpc>
                <a:spcPts val="4946"/>
              </a:lnSpc>
              <a:buFont typeface="Arial"/>
              <a:buChar char="•"/>
            </a:pPr>
            <a:r>
              <a:rPr lang="en-US" sz="353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do y</a:t>
            </a:r>
            <a:r>
              <a:rPr lang="en-US" sz="353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ou notice about this group of people?</a:t>
            </a:r>
          </a:p>
          <a:p>
            <a:pPr algn="just">
              <a:lnSpc>
                <a:spcPts val="4946"/>
              </a:lnSpc>
            </a:pPr>
          </a:p>
          <a:p>
            <a:pPr algn="just">
              <a:lnSpc>
                <a:spcPts val="4946"/>
              </a:lnSpc>
            </a:pPr>
          </a:p>
          <a:p>
            <a:pPr algn="just" marL="762883" indent="-381442" lvl="1">
              <a:lnSpc>
                <a:spcPts val="4946"/>
              </a:lnSpc>
              <a:buFont typeface="Arial"/>
              <a:buChar char="•"/>
            </a:pPr>
            <a:r>
              <a:rPr lang="en-US" sz="3533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How are they different from each other?</a:t>
            </a:r>
          </a:p>
          <a:p>
            <a:pPr algn="just">
              <a:lnSpc>
                <a:spcPts val="4946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9224296" cy="7731261"/>
          </a:xfrm>
          <a:custGeom>
            <a:avLst/>
            <a:gdLst/>
            <a:ahLst/>
            <a:cxnLst/>
            <a:rect r="r" b="b" t="t" l="l"/>
            <a:pathLst>
              <a:path h="7731261" w="9224296">
                <a:moveTo>
                  <a:pt x="0" y="0"/>
                </a:moveTo>
                <a:lnTo>
                  <a:pt x="9224296" y="0"/>
                </a:lnTo>
                <a:lnTo>
                  <a:pt x="9224296" y="7731261"/>
                </a:lnTo>
                <a:lnTo>
                  <a:pt x="0" y="773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665" t="-4563" r="-30575" b="-4563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981242" cy="10287000"/>
          </a:xfrm>
          <a:custGeom>
            <a:avLst/>
            <a:gdLst/>
            <a:ahLst/>
            <a:cxnLst/>
            <a:rect r="r" b="b" t="t" l="l"/>
            <a:pathLst>
              <a:path h="10287000" w="9981242">
                <a:moveTo>
                  <a:pt x="0" y="0"/>
                </a:moveTo>
                <a:lnTo>
                  <a:pt x="9981242" y="0"/>
                </a:lnTo>
                <a:lnTo>
                  <a:pt x="99812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1880" t="0" r="-2281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387642" y="171996"/>
            <a:ext cx="8195921" cy="9800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728"/>
              </a:lnSpc>
            </a:pPr>
            <a:r>
              <a:rPr lang="en-US" sz="6948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"Despite differences, all people deserve equal opportunities and fair treatment—but that doesn’t always happen."</a:t>
            </a:r>
          </a:p>
          <a:p>
            <a:pPr algn="l">
              <a:lnSpc>
                <a:spcPts val="9728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2B152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4630" y="458100"/>
            <a:ext cx="17678740" cy="9370800"/>
            <a:chOff x="0" y="0"/>
            <a:chExt cx="4617128" cy="24473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17128" cy="2447357"/>
            </a:xfrm>
            <a:custGeom>
              <a:avLst/>
              <a:gdLst/>
              <a:ahLst/>
              <a:cxnLst/>
              <a:rect r="r" b="b" t="t" l="l"/>
              <a:pathLst>
                <a:path h="2447357" w="4617128">
                  <a:moveTo>
                    <a:pt x="0" y="0"/>
                  </a:moveTo>
                  <a:lnTo>
                    <a:pt x="4617128" y="0"/>
                  </a:lnTo>
                  <a:lnTo>
                    <a:pt x="4617128" y="2447357"/>
                  </a:lnTo>
                  <a:lnTo>
                    <a:pt x="0" y="244735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617128" cy="2485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678384"/>
            <a:ext cx="16230600" cy="6194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16"/>
              </a:lnSpc>
            </a:pPr>
            <a:r>
              <a:rPr lang="en-US" sz="37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Discrimination is when someone is not enjoying equal rights due to certain reasons. </a:t>
            </a:r>
          </a:p>
          <a:p>
            <a:pPr algn="just">
              <a:lnSpc>
                <a:spcPts val="6216"/>
              </a:lnSpc>
            </a:pPr>
            <a:r>
              <a:rPr lang="en-US" sz="37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other words, we can say.</a:t>
            </a:r>
          </a:p>
          <a:p>
            <a:pPr algn="just">
              <a:lnSpc>
                <a:spcPts val="6216"/>
              </a:lnSpc>
            </a:pPr>
            <a:r>
              <a:rPr lang="en-US" sz="37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Discrimination means treating someone unfairly or differently just because of who they are.</a:t>
            </a:r>
          </a:p>
          <a:p>
            <a:pPr algn="just">
              <a:lnSpc>
                <a:spcPts val="6216"/>
              </a:lnSpc>
            </a:pPr>
          </a:p>
          <a:p>
            <a:pPr algn="just">
              <a:lnSpc>
                <a:spcPts val="6216"/>
              </a:lnSpc>
            </a:pPr>
            <a:r>
              <a:rPr lang="en-US" sz="37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are two common types of Discrimination:</a:t>
            </a:r>
          </a:p>
          <a:p>
            <a:pPr algn="just">
              <a:lnSpc>
                <a:spcPts val="6216"/>
              </a:lnSpc>
            </a:pPr>
            <a:r>
              <a:rPr lang="en-US" b="true" sz="3700">
                <a:solidFill>
                  <a:srgbClr val="2B152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Direct Discrimination</a:t>
            </a:r>
            <a:r>
              <a:rPr lang="en-US" sz="37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and </a:t>
            </a:r>
            <a:r>
              <a:rPr lang="en-US" b="true" sz="3700">
                <a:solidFill>
                  <a:srgbClr val="2B1523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Indirect Discrimination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283934"/>
            <a:ext cx="16230600" cy="1304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2"/>
              </a:lnSpc>
            </a:pPr>
            <a:r>
              <a:rPr lang="en-US" sz="7501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Discrimination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278221" cy="10287000"/>
          </a:xfrm>
          <a:custGeom>
            <a:avLst/>
            <a:gdLst/>
            <a:ahLst/>
            <a:cxnLst/>
            <a:rect r="r" b="b" t="t" l="l"/>
            <a:pathLst>
              <a:path h="10287000" w="7278221">
                <a:moveTo>
                  <a:pt x="0" y="0"/>
                </a:moveTo>
                <a:lnTo>
                  <a:pt x="7278221" y="0"/>
                </a:lnTo>
                <a:lnTo>
                  <a:pt x="72782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8196486" cy="10287000"/>
          </a:xfrm>
          <a:custGeom>
            <a:avLst/>
            <a:gdLst/>
            <a:ahLst/>
            <a:cxnLst/>
            <a:rect r="r" b="b" t="t" l="l"/>
            <a:pathLst>
              <a:path h="10287000" w="8196486">
                <a:moveTo>
                  <a:pt x="0" y="0"/>
                </a:moveTo>
                <a:lnTo>
                  <a:pt x="8196486" y="0"/>
                </a:lnTo>
                <a:lnTo>
                  <a:pt x="81964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0992" t="0" r="-50887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120738" y="-51666"/>
            <a:ext cx="12703789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9"/>
              </a:lnSpc>
            </a:pPr>
            <a:r>
              <a:rPr lang="en-US" sz="9000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Direct Discrimination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278758" y="3209852"/>
            <a:ext cx="9365067" cy="448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</a:t>
            </a: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irect Discrimination Occurs when someone is judged based on their protected characteristics.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Age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Gender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Race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Religion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Disability</a:t>
            </a:r>
          </a:p>
          <a:p>
            <a:pPr algn="just" marL="690879" indent="-345439" lvl="1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Marital Status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278758" y="1605206"/>
            <a:ext cx="10009242" cy="167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happens when a person is treated unfairly on purpose because of their identity.</a:t>
            </a:r>
          </a:p>
          <a:p>
            <a:pPr algn="l">
              <a:lnSpc>
                <a:spcPts val="447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539848" y="8854960"/>
            <a:ext cx="9487062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 i="true">
                <a:solidFill>
                  <a:srgbClr val="2B1523"/>
                </a:solidFill>
                <a:latin typeface="Glacial Indifference Italics"/>
                <a:ea typeface="Glacial Indifference Italics"/>
                <a:cs typeface="Glacial Indifference Italics"/>
                <a:sym typeface="Glacial Indifference Italics"/>
              </a:rPr>
              <a:t>👉 In direct discrimination, the unfair treatment is clear and intentional.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B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686633" y="-684494"/>
            <a:ext cx="10237033" cy="11655988"/>
            <a:chOff x="0" y="0"/>
            <a:chExt cx="2673589" cy="30441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3590" cy="3044176"/>
            </a:xfrm>
            <a:custGeom>
              <a:avLst/>
              <a:gdLst/>
              <a:ahLst/>
              <a:cxnLst/>
              <a:rect r="r" b="b" t="t" l="l"/>
              <a:pathLst>
                <a:path h="3044176" w="2673590">
                  <a:moveTo>
                    <a:pt x="0" y="0"/>
                  </a:moveTo>
                  <a:lnTo>
                    <a:pt x="2673590" y="0"/>
                  </a:lnTo>
                  <a:lnTo>
                    <a:pt x="2673590" y="3044176"/>
                  </a:lnTo>
                  <a:lnTo>
                    <a:pt x="0" y="3044176"/>
                  </a:lnTo>
                  <a:close/>
                </a:path>
              </a:pathLst>
            </a:custGeom>
            <a:solidFill>
              <a:srgbClr val="F4F3F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673589" cy="3082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Sometimes, indirect discrimination can be allowed if there is a valid reason. For example, a firefighter job may require a certain level of physical strength for safety reasons.</a:t>
              </a:r>
            </a:p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9550400" y="3211116"/>
            <a:ext cx="8737600" cy="5147072"/>
          </a:xfrm>
          <a:custGeom>
            <a:avLst/>
            <a:gdLst/>
            <a:ahLst/>
            <a:cxnLst/>
            <a:rect r="r" b="b" t="t" l="l"/>
            <a:pathLst>
              <a:path h="5147072" w="8737600">
                <a:moveTo>
                  <a:pt x="0" y="0"/>
                </a:moveTo>
                <a:lnTo>
                  <a:pt x="8737600" y="0"/>
                </a:lnTo>
                <a:lnTo>
                  <a:pt x="8737600" y="5147071"/>
                </a:lnTo>
                <a:lnTo>
                  <a:pt x="0" y="51470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361" t="0" r="-2361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40482" y="-59227"/>
            <a:ext cx="12598639" cy="1552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599"/>
              </a:lnSpc>
            </a:pPr>
            <a:r>
              <a:rPr lang="en-US" sz="9000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InDirect Discrimination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1874" y="1665952"/>
            <a:ext cx="8928100" cy="2527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happens when a rule or policy applies to everyone but ends up being unfair to a particular group.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321874" y="7951470"/>
            <a:ext cx="8928100" cy="253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</a:pPr>
            <a:r>
              <a:rPr lang="en-US" sz="3599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👉 In indirect discrimination, the rule might look fair but actually disadvantages certain people.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55054" y="4383752"/>
            <a:ext cx="8994920" cy="3804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2B1523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Sometimes, indirect discrimination can be allowed if there is a valid reason. For example, a firefighter job may require a certain level of physical strength for safety reasons.</a:t>
            </a:r>
          </a:p>
          <a:p>
            <a:pPr algn="l">
              <a:lnSpc>
                <a:spcPts val="504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E1C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70946" y="-1523256"/>
            <a:ext cx="13333512" cy="13333512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5F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718756" y="2382235"/>
            <a:ext cx="7569244" cy="5522529"/>
          </a:xfrm>
          <a:custGeom>
            <a:avLst/>
            <a:gdLst/>
            <a:ahLst/>
            <a:cxnLst/>
            <a:rect r="r" b="b" t="t" l="l"/>
            <a:pathLst>
              <a:path h="5522529" w="7569244">
                <a:moveTo>
                  <a:pt x="0" y="0"/>
                </a:moveTo>
                <a:lnTo>
                  <a:pt x="7569244" y="0"/>
                </a:lnTo>
                <a:lnTo>
                  <a:pt x="7569244" y="5522530"/>
                </a:lnTo>
                <a:lnTo>
                  <a:pt x="0" y="5522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5255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692485"/>
            <a:ext cx="8360114" cy="28066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200"/>
              </a:lnSpc>
            </a:pPr>
            <a:r>
              <a:rPr lang="en-US" sz="8000">
                <a:solidFill>
                  <a:srgbClr val="F3F2F3"/>
                </a:solidFill>
                <a:latin typeface="Batangas"/>
                <a:ea typeface="Batangas"/>
                <a:cs typeface="Batangas"/>
                <a:sym typeface="Batangas"/>
              </a:rPr>
              <a:t>Everyone is equal </a:t>
            </a:r>
          </a:p>
          <a:p>
            <a:pPr algn="just">
              <a:lnSpc>
                <a:spcPts val="11200"/>
              </a:lnSpc>
            </a:pPr>
            <a:r>
              <a:rPr lang="en-US" sz="8000">
                <a:solidFill>
                  <a:srgbClr val="F3F2F3"/>
                </a:solidFill>
                <a:latin typeface="Batangas"/>
                <a:ea typeface="Batangas"/>
                <a:cs typeface="Batangas"/>
                <a:sym typeface="Batangas"/>
              </a:rPr>
              <a:t>but different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389914"/>
            <a:ext cx="7449286" cy="280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Activity: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Take a step forward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ref: </a:t>
            </a:r>
            <a:r>
              <a:rPr lang="en-US" sz="3999" u="sng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  <a:hlinkClick r:id="rId3" tooltip="https://www.coe.int/en/web/compass/take-a-step-forward"/>
              </a:rPr>
              <a:t>Council of Europe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Topic: Human Rights Education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6107714"/>
            <a:ext cx="9573649" cy="3508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b="true">
                <a:solidFill>
                  <a:srgbClr val="F5F5F6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Rights: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The right to equality in dignity and rights</a:t>
            </a:r>
          </a:p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The right to education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5F5F6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The right to a standard of living adequate for good health and well-being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62551"/>
            <a:ext cx="16230600" cy="4216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What can we do to stop discrimination?</a:t>
            </a:r>
          </a:p>
          <a:p>
            <a:pPr algn="ctr">
              <a:lnSpc>
                <a:spcPts val="11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05965" y="-684494"/>
            <a:ext cx="5734669" cy="11655988"/>
            <a:chOff x="0" y="0"/>
            <a:chExt cx="1497714" cy="30441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97714" cy="3044176"/>
            </a:xfrm>
            <a:custGeom>
              <a:avLst/>
              <a:gdLst/>
              <a:ahLst/>
              <a:cxnLst/>
              <a:rect r="r" b="b" t="t" l="l"/>
              <a:pathLst>
                <a:path h="3044176" w="1497714">
                  <a:moveTo>
                    <a:pt x="0" y="0"/>
                  </a:moveTo>
                  <a:lnTo>
                    <a:pt x="1497714" y="0"/>
                  </a:lnTo>
                  <a:lnTo>
                    <a:pt x="1497714" y="3044176"/>
                  </a:lnTo>
                  <a:lnTo>
                    <a:pt x="0" y="3044176"/>
                  </a:lnTo>
                  <a:close/>
                </a:path>
              </a:pathLst>
            </a:custGeom>
            <a:solidFill>
              <a:srgbClr val="EFD07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97714" cy="3082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144000" y="-684494"/>
            <a:ext cx="4928704" cy="11655988"/>
            <a:chOff x="0" y="0"/>
            <a:chExt cx="1287222" cy="30441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87222" cy="3044176"/>
            </a:xfrm>
            <a:custGeom>
              <a:avLst/>
              <a:gdLst/>
              <a:ahLst/>
              <a:cxnLst/>
              <a:rect r="r" b="b" t="t" l="l"/>
              <a:pathLst>
                <a:path h="3044176" w="1287222">
                  <a:moveTo>
                    <a:pt x="0" y="0"/>
                  </a:moveTo>
                  <a:lnTo>
                    <a:pt x="1287222" y="0"/>
                  </a:lnTo>
                  <a:lnTo>
                    <a:pt x="1287222" y="3044176"/>
                  </a:lnTo>
                  <a:lnTo>
                    <a:pt x="0" y="3044176"/>
                  </a:lnTo>
                  <a:close/>
                </a:path>
              </a:pathLst>
            </a:custGeom>
            <a:solidFill>
              <a:srgbClr val="F48713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287222" cy="3082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78991" y="2384286"/>
            <a:ext cx="4017541" cy="4114800"/>
          </a:xfrm>
          <a:custGeom>
            <a:avLst/>
            <a:gdLst/>
            <a:ahLst/>
            <a:cxnLst/>
            <a:rect r="r" b="b" t="t" l="l"/>
            <a:pathLst>
              <a:path h="4114800" w="4017541">
                <a:moveTo>
                  <a:pt x="0" y="0"/>
                </a:moveTo>
                <a:lnTo>
                  <a:pt x="4017541" y="0"/>
                </a:lnTo>
                <a:lnTo>
                  <a:pt x="40175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58727" y="2903464"/>
            <a:ext cx="3352034" cy="2974930"/>
          </a:xfrm>
          <a:custGeom>
            <a:avLst/>
            <a:gdLst/>
            <a:ahLst/>
            <a:cxnLst/>
            <a:rect r="r" b="b" t="t" l="l"/>
            <a:pathLst>
              <a:path h="2974930" w="3352034">
                <a:moveTo>
                  <a:pt x="0" y="0"/>
                </a:moveTo>
                <a:lnTo>
                  <a:pt x="3352034" y="0"/>
                </a:lnTo>
                <a:lnTo>
                  <a:pt x="3352034" y="2974930"/>
                </a:lnTo>
                <a:lnTo>
                  <a:pt x="0" y="2974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3283" y="2903464"/>
            <a:ext cx="2974930" cy="2974930"/>
          </a:xfrm>
          <a:custGeom>
            <a:avLst/>
            <a:gdLst/>
            <a:ahLst/>
            <a:cxnLst/>
            <a:rect r="r" b="b" t="t" l="l"/>
            <a:pathLst>
              <a:path h="2974930" w="2974930">
                <a:moveTo>
                  <a:pt x="0" y="0"/>
                </a:moveTo>
                <a:lnTo>
                  <a:pt x="2974930" y="0"/>
                </a:lnTo>
                <a:lnTo>
                  <a:pt x="2974930" y="2974930"/>
                </a:lnTo>
                <a:lnTo>
                  <a:pt x="0" y="29749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406079" y="3048929"/>
            <a:ext cx="3336506" cy="3124183"/>
          </a:xfrm>
          <a:custGeom>
            <a:avLst/>
            <a:gdLst/>
            <a:ahLst/>
            <a:cxnLst/>
            <a:rect r="r" b="b" t="t" l="l"/>
            <a:pathLst>
              <a:path h="3124183" w="3336506">
                <a:moveTo>
                  <a:pt x="0" y="0"/>
                </a:moveTo>
                <a:lnTo>
                  <a:pt x="3336506" y="0"/>
                </a:lnTo>
                <a:lnTo>
                  <a:pt x="3336506" y="3124183"/>
                </a:lnTo>
                <a:lnTo>
                  <a:pt x="0" y="31241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54474" y="8460866"/>
            <a:ext cx="4242057" cy="7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6"/>
              </a:lnSpc>
            </a:pPr>
            <a:r>
              <a:rPr lang="en-US" sz="4604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Be Respectful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58727" y="8460866"/>
            <a:ext cx="3552905" cy="7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6"/>
              </a:lnSpc>
            </a:pPr>
            <a:r>
              <a:rPr lang="en-US" sz="4604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Be open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21169" y="8479916"/>
            <a:ext cx="5375372" cy="1341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6"/>
              </a:lnSpc>
            </a:pPr>
            <a:r>
              <a:rPr lang="en-US" sz="3804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Be non-judgemental</a:t>
            </a:r>
          </a:p>
          <a:p>
            <a:pPr algn="ctr">
              <a:lnSpc>
                <a:spcPts val="5326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4406079" y="8460866"/>
            <a:ext cx="3552905" cy="797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6"/>
              </a:lnSpc>
            </a:pPr>
            <a:r>
              <a:rPr lang="en-US" sz="4604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Be conscious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75503" y="275270"/>
            <a:ext cx="13487400" cy="1344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  <a:spcBef>
                <a:spcPct val="0"/>
              </a:spcBef>
            </a:pPr>
            <a:r>
              <a:rPr lang="en-US" sz="7799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H</a:t>
            </a:r>
            <a:r>
              <a:rPr lang="en-US" sz="7799">
                <a:solidFill>
                  <a:srgbClr val="2B1523"/>
                </a:solidFill>
                <a:latin typeface="Batangas"/>
                <a:ea typeface="Batangas"/>
                <a:cs typeface="Batangas"/>
                <a:sym typeface="Batangas"/>
              </a:rPr>
              <a:t>ow to Prevent Discrimination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DAGfdReoPD0</dc:identifier>
  <dcterms:modified xsi:type="dcterms:W3CDTF">2011-08-01T06:04:30Z</dcterms:modified>
  <cp:revision>1</cp:revision>
  <dc:title>Discrimination</dc:title>
</cp:coreProperties>
</file>