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Dynapuff Bold" charset="1" panose="00000000000000000000"/>
      <p:regular r:id="rId15"/>
    </p:embeddedFont>
    <p:embeddedFont>
      <p:font typeface="Jua" charset="1" panose="00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4.png" Type="http://schemas.openxmlformats.org/officeDocument/2006/relationships/image"/><Relationship Id="rId12" Target="../media/image5.svg" Type="http://schemas.openxmlformats.org/officeDocument/2006/relationships/image"/><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https://www.greenpeace.org.uk/challenges/whales/" TargetMode="External" Type="http://schemas.openxmlformats.org/officeDocument/2006/relationships/hyperlink"/><Relationship Id="rId6" Target="../media/image26.png" Type="http://schemas.openxmlformats.org/officeDocument/2006/relationships/image"/><Relationship Id="rId7" Target="../media/image27.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Freeform 3" id="3"/>
          <p:cNvSpPr/>
          <p:nvPr/>
        </p:nvSpPr>
        <p:spPr>
          <a:xfrm flipH="false" flipV="false" rot="0">
            <a:off x="15136539" y="5880168"/>
            <a:ext cx="2515163" cy="3232102"/>
          </a:xfrm>
          <a:custGeom>
            <a:avLst/>
            <a:gdLst/>
            <a:ahLst/>
            <a:cxnLst/>
            <a:rect r="r" b="b" t="t" l="l"/>
            <a:pathLst>
              <a:path h="3232102" w="2515163">
                <a:moveTo>
                  <a:pt x="0" y="0"/>
                </a:moveTo>
                <a:lnTo>
                  <a:pt x="2515163" y="0"/>
                </a:lnTo>
                <a:lnTo>
                  <a:pt x="2515163" y="3232102"/>
                </a:lnTo>
                <a:lnTo>
                  <a:pt x="0" y="3232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287660" y="2215094"/>
            <a:ext cx="12322019" cy="3971208"/>
          </a:xfrm>
          <a:prstGeom prst="rect">
            <a:avLst/>
          </a:prstGeom>
        </p:spPr>
        <p:txBody>
          <a:bodyPr anchor="t" rtlCol="false" tIns="0" lIns="0" bIns="0" rIns="0">
            <a:spAutoFit/>
          </a:bodyPr>
          <a:lstStyle/>
          <a:p>
            <a:pPr algn="ctr">
              <a:lnSpc>
                <a:spcPts val="15363"/>
              </a:lnSpc>
            </a:pPr>
            <a:r>
              <a:rPr lang="en-US" b="true" sz="14916" spc="357">
                <a:solidFill>
                  <a:srgbClr val="FFFBF7"/>
                </a:solidFill>
                <a:latin typeface="Dynapuff Bold"/>
                <a:ea typeface="Dynapuff Bold"/>
                <a:cs typeface="Dynapuff Bold"/>
                <a:sym typeface="Dynapuff Bold"/>
              </a:rPr>
              <a:t>Explore Antarctica!</a:t>
            </a:r>
          </a:p>
        </p:txBody>
      </p:sp>
      <p:sp>
        <p:nvSpPr>
          <p:cNvPr name="Freeform 5" id="5"/>
          <p:cNvSpPr/>
          <p:nvPr/>
        </p:nvSpPr>
        <p:spPr>
          <a:xfrm flipH="false" flipV="false" rot="0">
            <a:off x="1028700" y="911426"/>
            <a:ext cx="3100592" cy="3491251"/>
          </a:xfrm>
          <a:custGeom>
            <a:avLst/>
            <a:gdLst/>
            <a:ahLst/>
            <a:cxnLst/>
            <a:rect r="r" b="b" t="t" l="l"/>
            <a:pathLst>
              <a:path h="3491251" w="3100592">
                <a:moveTo>
                  <a:pt x="0" y="0"/>
                </a:moveTo>
                <a:lnTo>
                  <a:pt x="3100592" y="0"/>
                </a:lnTo>
                <a:lnTo>
                  <a:pt x="3100592" y="3491251"/>
                </a:lnTo>
                <a:lnTo>
                  <a:pt x="0" y="34912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4282031">
            <a:off x="14382350" y="911426"/>
            <a:ext cx="3100592" cy="3491251"/>
          </a:xfrm>
          <a:custGeom>
            <a:avLst/>
            <a:gdLst/>
            <a:ahLst/>
            <a:cxnLst/>
            <a:rect r="r" b="b" t="t" l="l"/>
            <a:pathLst>
              <a:path h="3491251" w="3100592">
                <a:moveTo>
                  <a:pt x="0" y="0"/>
                </a:moveTo>
                <a:lnTo>
                  <a:pt x="3100591" y="0"/>
                </a:lnTo>
                <a:lnTo>
                  <a:pt x="3100591" y="3491251"/>
                </a:lnTo>
                <a:lnTo>
                  <a:pt x="0" y="34912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243896" y="6428569"/>
            <a:ext cx="6179674" cy="6950553"/>
          </a:xfrm>
          <a:custGeom>
            <a:avLst/>
            <a:gdLst/>
            <a:ahLst/>
            <a:cxnLst/>
            <a:rect r="r" b="b" t="t" l="l"/>
            <a:pathLst>
              <a:path h="6950553" w="6179674">
                <a:moveTo>
                  <a:pt x="0" y="0"/>
                </a:moveTo>
                <a:lnTo>
                  <a:pt x="6179674" y="0"/>
                </a:lnTo>
                <a:lnTo>
                  <a:pt x="6179674" y="6950553"/>
                </a:lnTo>
                <a:lnTo>
                  <a:pt x="0" y="69505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7515323" y="1063826"/>
            <a:ext cx="3257354" cy="1362551"/>
          </a:xfrm>
          <a:prstGeom prst="rect">
            <a:avLst/>
          </a:prstGeom>
        </p:spPr>
        <p:txBody>
          <a:bodyPr anchor="t" rtlCol="false" tIns="0" lIns="0" bIns="0" rIns="0">
            <a:spAutoFit/>
          </a:bodyPr>
          <a:lstStyle/>
          <a:p>
            <a:pPr algn="ctr">
              <a:lnSpc>
                <a:spcPts val="9667"/>
              </a:lnSpc>
            </a:pPr>
            <a:r>
              <a:rPr lang="en-US" b="true" sz="9385" spc="225">
                <a:solidFill>
                  <a:srgbClr val="FFFBF7"/>
                </a:solidFill>
                <a:latin typeface="Dynapuff Bold"/>
                <a:ea typeface="Dynapuff Bold"/>
                <a:cs typeface="Dynapuff Bold"/>
                <a:sym typeface="Dynapuff Bold"/>
              </a:rPr>
              <a:t>Let's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5777"/>
            </a:stretch>
          </a:blipFill>
        </p:spPr>
      </p:sp>
      <p:sp>
        <p:nvSpPr>
          <p:cNvPr name="Freeform 3" id="3"/>
          <p:cNvSpPr/>
          <p:nvPr/>
        </p:nvSpPr>
        <p:spPr>
          <a:xfrm flipH="false" flipV="false" rot="0">
            <a:off x="7531573" y="4391097"/>
            <a:ext cx="3627499" cy="5620068"/>
          </a:xfrm>
          <a:custGeom>
            <a:avLst/>
            <a:gdLst/>
            <a:ahLst/>
            <a:cxnLst/>
            <a:rect r="r" b="b" t="t" l="l"/>
            <a:pathLst>
              <a:path h="5620068" w="3627499">
                <a:moveTo>
                  <a:pt x="0" y="0"/>
                </a:moveTo>
                <a:lnTo>
                  <a:pt x="3627498" y="0"/>
                </a:lnTo>
                <a:lnTo>
                  <a:pt x="3627498" y="5620068"/>
                </a:lnTo>
                <a:lnTo>
                  <a:pt x="0" y="5620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true" flipV="false" rot="0">
            <a:off x="626990" y="4391097"/>
            <a:ext cx="6322012" cy="8915658"/>
          </a:xfrm>
          <a:custGeom>
            <a:avLst/>
            <a:gdLst/>
            <a:ahLst/>
            <a:cxnLst/>
            <a:rect r="r" b="b" t="t" l="l"/>
            <a:pathLst>
              <a:path h="8915658" w="6322012">
                <a:moveTo>
                  <a:pt x="6322012" y="0"/>
                </a:moveTo>
                <a:lnTo>
                  <a:pt x="0" y="0"/>
                </a:lnTo>
                <a:lnTo>
                  <a:pt x="0" y="8915658"/>
                </a:lnTo>
                <a:lnTo>
                  <a:pt x="6322012" y="8915658"/>
                </a:lnTo>
                <a:lnTo>
                  <a:pt x="6322012"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5" id="5"/>
          <p:cNvSpPr/>
          <p:nvPr/>
        </p:nvSpPr>
        <p:spPr>
          <a:xfrm flipH="false" flipV="false" rot="0">
            <a:off x="15589876" y="5896365"/>
            <a:ext cx="3755690" cy="4114800"/>
          </a:xfrm>
          <a:custGeom>
            <a:avLst/>
            <a:gdLst/>
            <a:ahLst/>
            <a:cxnLst/>
            <a:rect r="r" b="b" t="t" l="l"/>
            <a:pathLst>
              <a:path h="4114800" w="3755690">
                <a:moveTo>
                  <a:pt x="0" y="0"/>
                </a:moveTo>
                <a:lnTo>
                  <a:pt x="3755690" y="0"/>
                </a:lnTo>
                <a:lnTo>
                  <a:pt x="375569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6" id="6"/>
          <p:cNvSpPr/>
          <p:nvPr/>
        </p:nvSpPr>
        <p:spPr>
          <a:xfrm flipH="false" flipV="false" rot="0">
            <a:off x="12776949" y="5896365"/>
            <a:ext cx="1885327" cy="4114800"/>
          </a:xfrm>
          <a:custGeom>
            <a:avLst/>
            <a:gdLst/>
            <a:ahLst/>
            <a:cxnLst/>
            <a:rect r="r" b="b" t="t" l="l"/>
            <a:pathLst>
              <a:path h="4114800" w="1885327">
                <a:moveTo>
                  <a:pt x="0" y="0"/>
                </a:moveTo>
                <a:lnTo>
                  <a:pt x="1885327" y="0"/>
                </a:lnTo>
                <a:lnTo>
                  <a:pt x="188532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7" id="7"/>
          <p:cNvSpPr txBox="true"/>
          <p:nvPr/>
        </p:nvSpPr>
        <p:spPr>
          <a:xfrm rot="0">
            <a:off x="1028700" y="905916"/>
            <a:ext cx="10004275" cy="3151172"/>
          </a:xfrm>
          <a:prstGeom prst="rect">
            <a:avLst/>
          </a:prstGeom>
        </p:spPr>
        <p:txBody>
          <a:bodyPr anchor="t" rtlCol="false" tIns="0" lIns="0" bIns="0" rIns="0">
            <a:spAutoFit/>
          </a:bodyPr>
          <a:lstStyle/>
          <a:p>
            <a:pPr algn="l">
              <a:lnSpc>
                <a:spcPts val="12165"/>
              </a:lnSpc>
            </a:pPr>
            <a:r>
              <a:rPr lang="en-US" sz="11810" spc="283" b="true">
                <a:solidFill>
                  <a:srgbClr val="FFFBF7"/>
                </a:solidFill>
                <a:latin typeface="Dynapuff Bold"/>
                <a:ea typeface="Dynapuff Bold"/>
                <a:cs typeface="Dynapuff Bold"/>
                <a:sym typeface="Dynapuff Bold"/>
              </a:rPr>
              <a:t>Where is Antarctica?</a:t>
            </a:r>
          </a:p>
        </p:txBody>
      </p:sp>
      <p:sp>
        <p:nvSpPr>
          <p:cNvPr name="TextBox 8" id="8"/>
          <p:cNvSpPr txBox="true"/>
          <p:nvPr/>
        </p:nvSpPr>
        <p:spPr>
          <a:xfrm rot="0">
            <a:off x="10751316" y="933450"/>
            <a:ext cx="7394209" cy="2708409"/>
          </a:xfrm>
          <a:prstGeom prst="rect">
            <a:avLst/>
          </a:prstGeom>
        </p:spPr>
        <p:txBody>
          <a:bodyPr anchor="t" rtlCol="false" tIns="0" lIns="0" bIns="0" rIns="0">
            <a:spAutoFit/>
          </a:bodyPr>
          <a:lstStyle/>
          <a:p>
            <a:pPr algn="l">
              <a:lnSpc>
                <a:spcPts val="5151"/>
              </a:lnSpc>
            </a:pPr>
            <a:r>
              <a:rPr lang="en-US" sz="4403">
                <a:solidFill>
                  <a:srgbClr val="0F3547"/>
                </a:solidFill>
                <a:latin typeface="Jua"/>
                <a:ea typeface="Jua"/>
                <a:cs typeface="Jua"/>
                <a:sym typeface="Jua"/>
              </a:rPr>
              <a:t>Antarctica is surrounded by the Southern Ocean, a vital part of Earth’s climate system.</a:t>
            </a:r>
          </a:p>
        </p:txBody>
      </p:sp>
      <p:sp>
        <p:nvSpPr>
          <p:cNvPr name="Freeform 9" id="9"/>
          <p:cNvSpPr/>
          <p:nvPr/>
        </p:nvSpPr>
        <p:spPr>
          <a:xfrm flipH="false" flipV="false" rot="-2635809">
            <a:off x="-1031077" y="4010512"/>
            <a:ext cx="3100592" cy="3491251"/>
          </a:xfrm>
          <a:custGeom>
            <a:avLst/>
            <a:gdLst/>
            <a:ahLst/>
            <a:cxnLst/>
            <a:rect r="r" b="b" t="t" l="l"/>
            <a:pathLst>
              <a:path h="3491251" w="3100592">
                <a:moveTo>
                  <a:pt x="0" y="0"/>
                </a:moveTo>
                <a:lnTo>
                  <a:pt x="3100591" y="0"/>
                </a:lnTo>
                <a:lnTo>
                  <a:pt x="3100591" y="3491250"/>
                </a:lnTo>
                <a:lnTo>
                  <a:pt x="0" y="34912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4282031">
            <a:off x="16442998" y="1787608"/>
            <a:ext cx="3100592" cy="3491251"/>
          </a:xfrm>
          <a:custGeom>
            <a:avLst/>
            <a:gdLst/>
            <a:ahLst/>
            <a:cxnLst/>
            <a:rect r="r" b="b" t="t" l="l"/>
            <a:pathLst>
              <a:path h="3491251" w="3100592">
                <a:moveTo>
                  <a:pt x="0" y="0"/>
                </a:moveTo>
                <a:lnTo>
                  <a:pt x="3100592" y="0"/>
                </a:lnTo>
                <a:lnTo>
                  <a:pt x="3100592" y="3491250"/>
                </a:lnTo>
                <a:lnTo>
                  <a:pt x="0" y="34912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5777"/>
            </a:stretch>
          </a:blipFill>
        </p:spPr>
      </p:sp>
      <p:sp>
        <p:nvSpPr>
          <p:cNvPr name="Freeform 3" id="3"/>
          <p:cNvSpPr/>
          <p:nvPr/>
        </p:nvSpPr>
        <p:spPr>
          <a:xfrm flipH="false" flipV="false" rot="0">
            <a:off x="-485331" y="3816251"/>
            <a:ext cx="5761238" cy="5965109"/>
          </a:xfrm>
          <a:custGeom>
            <a:avLst/>
            <a:gdLst/>
            <a:ahLst/>
            <a:cxnLst/>
            <a:rect r="r" b="b" t="t" l="l"/>
            <a:pathLst>
              <a:path h="5965109" w="5761238">
                <a:moveTo>
                  <a:pt x="0" y="0"/>
                </a:moveTo>
                <a:lnTo>
                  <a:pt x="5761238" y="0"/>
                </a:lnTo>
                <a:lnTo>
                  <a:pt x="5761238" y="5965109"/>
                </a:lnTo>
                <a:lnTo>
                  <a:pt x="0" y="59651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5275907" y="6044039"/>
            <a:ext cx="3609590" cy="3737321"/>
          </a:xfrm>
          <a:custGeom>
            <a:avLst/>
            <a:gdLst/>
            <a:ahLst/>
            <a:cxnLst/>
            <a:rect r="r" b="b" t="t" l="l"/>
            <a:pathLst>
              <a:path h="3737321" w="3609590">
                <a:moveTo>
                  <a:pt x="3609590" y="0"/>
                </a:moveTo>
                <a:lnTo>
                  <a:pt x="0" y="0"/>
                </a:lnTo>
                <a:lnTo>
                  <a:pt x="0" y="3737321"/>
                </a:lnTo>
                <a:lnTo>
                  <a:pt x="3609590" y="3737321"/>
                </a:lnTo>
                <a:lnTo>
                  <a:pt x="360959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395288" y="725788"/>
            <a:ext cx="13328972" cy="1617074"/>
          </a:xfrm>
          <a:prstGeom prst="rect">
            <a:avLst/>
          </a:prstGeom>
        </p:spPr>
        <p:txBody>
          <a:bodyPr anchor="t" rtlCol="false" tIns="0" lIns="0" bIns="0" rIns="0">
            <a:spAutoFit/>
          </a:bodyPr>
          <a:lstStyle/>
          <a:p>
            <a:pPr algn="r">
              <a:lnSpc>
                <a:spcPts val="12165"/>
              </a:lnSpc>
            </a:pPr>
            <a:r>
              <a:rPr lang="en-US" b="true" sz="11810" spc="283">
                <a:solidFill>
                  <a:srgbClr val="FFFBF7"/>
                </a:solidFill>
                <a:latin typeface="Dynapuff Bold"/>
                <a:ea typeface="Dynapuff Bold"/>
                <a:cs typeface="Dynapuff Bold"/>
                <a:sym typeface="Dynapuff Bold"/>
              </a:rPr>
              <a:t>Ice In Antarctica</a:t>
            </a:r>
          </a:p>
        </p:txBody>
      </p:sp>
      <p:sp>
        <p:nvSpPr>
          <p:cNvPr name="Freeform 6" id="6"/>
          <p:cNvSpPr/>
          <p:nvPr/>
        </p:nvSpPr>
        <p:spPr>
          <a:xfrm flipH="false" flipV="false" rot="4282031">
            <a:off x="5185750" y="2436631"/>
            <a:ext cx="3100592" cy="3491251"/>
          </a:xfrm>
          <a:custGeom>
            <a:avLst/>
            <a:gdLst/>
            <a:ahLst/>
            <a:cxnLst/>
            <a:rect r="r" b="b" t="t" l="l"/>
            <a:pathLst>
              <a:path h="3491251" w="3100592">
                <a:moveTo>
                  <a:pt x="0" y="0"/>
                </a:moveTo>
                <a:lnTo>
                  <a:pt x="3100591" y="0"/>
                </a:lnTo>
                <a:lnTo>
                  <a:pt x="3100591" y="3491250"/>
                </a:lnTo>
                <a:lnTo>
                  <a:pt x="0" y="34912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4282031">
            <a:off x="16284044" y="2436631"/>
            <a:ext cx="3100592" cy="3491251"/>
          </a:xfrm>
          <a:custGeom>
            <a:avLst/>
            <a:gdLst/>
            <a:ahLst/>
            <a:cxnLst/>
            <a:rect r="r" b="b" t="t" l="l"/>
            <a:pathLst>
              <a:path h="3491251" w="3100592">
                <a:moveTo>
                  <a:pt x="0" y="0"/>
                </a:moveTo>
                <a:lnTo>
                  <a:pt x="3100592" y="0"/>
                </a:lnTo>
                <a:lnTo>
                  <a:pt x="3100592" y="3491250"/>
                </a:lnTo>
                <a:lnTo>
                  <a:pt x="0" y="34912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264155" y="2266663"/>
            <a:ext cx="13591240" cy="1776603"/>
          </a:xfrm>
          <a:prstGeom prst="rect">
            <a:avLst/>
          </a:prstGeom>
        </p:spPr>
        <p:txBody>
          <a:bodyPr anchor="t" rtlCol="false" tIns="0" lIns="0" bIns="0" rIns="0">
            <a:spAutoFit/>
          </a:bodyPr>
          <a:lstStyle/>
          <a:p>
            <a:pPr algn="ctr">
              <a:lnSpc>
                <a:spcPts val="4446"/>
              </a:lnSpc>
            </a:pPr>
            <a:r>
              <a:rPr lang="en-US" sz="3800">
                <a:solidFill>
                  <a:srgbClr val="0F3547"/>
                </a:solidFill>
                <a:latin typeface="Jua"/>
                <a:ea typeface="Jua"/>
                <a:cs typeface="Jua"/>
                <a:sym typeface="Jua"/>
              </a:rPr>
              <a:t>About 98% of Antarctica is covered by the Antarctic ice sheets. The largest Ice Sheet in Antarctica is the East Antarctic Ice Sheet, which holds an enormous amount of ice.</a:t>
            </a:r>
          </a:p>
        </p:txBody>
      </p:sp>
      <p:sp>
        <p:nvSpPr>
          <p:cNvPr name="TextBox 9" id="9"/>
          <p:cNvSpPr txBox="true"/>
          <p:nvPr/>
        </p:nvSpPr>
        <p:spPr>
          <a:xfrm rot="0">
            <a:off x="2395288" y="4498086"/>
            <a:ext cx="13289600" cy="1214628"/>
          </a:xfrm>
          <a:prstGeom prst="rect">
            <a:avLst/>
          </a:prstGeom>
        </p:spPr>
        <p:txBody>
          <a:bodyPr anchor="t" rtlCol="false" tIns="0" lIns="0" bIns="0" rIns="0">
            <a:spAutoFit/>
          </a:bodyPr>
          <a:lstStyle/>
          <a:p>
            <a:pPr algn="ctr">
              <a:lnSpc>
                <a:spcPts val="4446"/>
              </a:lnSpc>
            </a:pPr>
            <a:r>
              <a:rPr lang="en-US" sz="3800">
                <a:solidFill>
                  <a:srgbClr val="0F3547"/>
                </a:solidFill>
                <a:latin typeface="Jua"/>
                <a:ea typeface="Jua"/>
                <a:cs typeface="Jua"/>
                <a:sym typeface="Jua"/>
              </a:rPr>
              <a:t>About 70% of the world’s fresh water is stored in Antarctica's ice.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5777"/>
            </a:stretch>
          </a:blipFill>
        </p:spPr>
      </p:sp>
      <p:sp>
        <p:nvSpPr>
          <p:cNvPr name="Freeform 3" id="3"/>
          <p:cNvSpPr/>
          <p:nvPr/>
        </p:nvSpPr>
        <p:spPr>
          <a:xfrm flipH="true" flipV="false" rot="0">
            <a:off x="729088" y="7296500"/>
            <a:ext cx="2032098" cy="2593164"/>
          </a:xfrm>
          <a:custGeom>
            <a:avLst/>
            <a:gdLst/>
            <a:ahLst/>
            <a:cxnLst/>
            <a:rect r="r" b="b" t="t" l="l"/>
            <a:pathLst>
              <a:path h="2593164" w="2032098">
                <a:moveTo>
                  <a:pt x="2032098" y="0"/>
                </a:moveTo>
                <a:lnTo>
                  <a:pt x="0" y="0"/>
                </a:lnTo>
                <a:lnTo>
                  <a:pt x="0" y="2593164"/>
                </a:lnTo>
                <a:lnTo>
                  <a:pt x="2032098" y="2593164"/>
                </a:lnTo>
                <a:lnTo>
                  <a:pt x="2032098"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4462914" y="2063093"/>
            <a:ext cx="2878781" cy="3080407"/>
          </a:xfrm>
          <a:custGeom>
            <a:avLst/>
            <a:gdLst/>
            <a:ahLst/>
            <a:cxnLst/>
            <a:rect r="r" b="b" t="t" l="l"/>
            <a:pathLst>
              <a:path h="3080407" w="2878781">
                <a:moveTo>
                  <a:pt x="0" y="0"/>
                </a:moveTo>
                <a:lnTo>
                  <a:pt x="2878781" y="0"/>
                </a:lnTo>
                <a:lnTo>
                  <a:pt x="2878781" y="3080407"/>
                </a:lnTo>
                <a:lnTo>
                  <a:pt x="0" y="30804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1152525"/>
            <a:ext cx="9962394" cy="1087121"/>
          </a:xfrm>
          <a:prstGeom prst="rect">
            <a:avLst/>
          </a:prstGeom>
        </p:spPr>
        <p:txBody>
          <a:bodyPr anchor="t" rtlCol="false" tIns="0" lIns="0" bIns="0" rIns="0">
            <a:spAutoFit/>
          </a:bodyPr>
          <a:lstStyle/>
          <a:p>
            <a:pPr algn="l">
              <a:lnSpc>
                <a:spcPts val="8240"/>
              </a:lnSpc>
            </a:pPr>
            <a:r>
              <a:rPr lang="en-US" sz="8000" spc="192" b="true">
                <a:solidFill>
                  <a:srgbClr val="FFFBF7"/>
                </a:solidFill>
                <a:latin typeface="Dynapuff Bold"/>
                <a:ea typeface="Dynapuff Bold"/>
                <a:cs typeface="Dynapuff Bold"/>
                <a:sym typeface="Dynapuff Bold"/>
              </a:rPr>
              <a:t>Melting of Ice</a:t>
            </a:r>
          </a:p>
        </p:txBody>
      </p:sp>
      <p:sp>
        <p:nvSpPr>
          <p:cNvPr name="TextBox 6" id="6"/>
          <p:cNvSpPr txBox="true"/>
          <p:nvPr/>
        </p:nvSpPr>
        <p:spPr>
          <a:xfrm rot="0">
            <a:off x="1028700" y="2571358"/>
            <a:ext cx="9012542" cy="1968627"/>
          </a:xfrm>
          <a:prstGeom prst="rect">
            <a:avLst/>
          </a:prstGeom>
        </p:spPr>
        <p:txBody>
          <a:bodyPr anchor="t" rtlCol="false" tIns="0" lIns="0" bIns="0" rIns="0">
            <a:spAutoFit/>
          </a:bodyPr>
          <a:lstStyle/>
          <a:p>
            <a:pPr algn="l">
              <a:lnSpc>
                <a:spcPts val="4914"/>
              </a:lnSpc>
            </a:pPr>
            <a:r>
              <a:rPr lang="en-US" sz="4200">
                <a:solidFill>
                  <a:srgbClr val="0F3547"/>
                </a:solidFill>
                <a:latin typeface="Jua"/>
                <a:ea typeface="Jua"/>
                <a:cs typeface="Jua"/>
                <a:sym typeface="Jua"/>
              </a:rPr>
              <a:t>Antarctica's ice is melting mainly due to global warming caused by rising carbon dioxide (CO₂) levels.</a:t>
            </a:r>
          </a:p>
        </p:txBody>
      </p:sp>
      <p:sp>
        <p:nvSpPr>
          <p:cNvPr name="Freeform 7" id="7"/>
          <p:cNvSpPr/>
          <p:nvPr/>
        </p:nvSpPr>
        <p:spPr>
          <a:xfrm flipH="false" flipV="false" rot="4282031">
            <a:off x="9206391" y="-402845"/>
            <a:ext cx="3100592" cy="3491251"/>
          </a:xfrm>
          <a:custGeom>
            <a:avLst/>
            <a:gdLst/>
            <a:ahLst/>
            <a:cxnLst/>
            <a:rect r="r" b="b" t="t" l="l"/>
            <a:pathLst>
              <a:path h="3491251" w="3100592">
                <a:moveTo>
                  <a:pt x="0" y="0"/>
                </a:moveTo>
                <a:lnTo>
                  <a:pt x="3100591" y="0"/>
                </a:lnTo>
                <a:lnTo>
                  <a:pt x="3100591" y="3491250"/>
                </a:lnTo>
                <a:lnTo>
                  <a:pt x="0" y="34912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904824" y="5455438"/>
            <a:ext cx="8830172" cy="1645245"/>
          </a:xfrm>
          <a:prstGeom prst="rect">
            <a:avLst/>
          </a:prstGeom>
        </p:spPr>
        <p:txBody>
          <a:bodyPr anchor="t" rtlCol="false" tIns="0" lIns="0" bIns="0" rIns="0">
            <a:spAutoFit/>
          </a:bodyPr>
          <a:lstStyle/>
          <a:p>
            <a:pPr algn="ctr">
              <a:lnSpc>
                <a:spcPts val="4055"/>
              </a:lnSpc>
              <a:spcBef>
                <a:spcPct val="0"/>
              </a:spcBef>
            </a:pPr>
            <a:r>
              <a:rPr lang="en-US" sz="3937" spc="94">
                <a:solidFill>
                  <a:srgbClr val="0F3547"/>
                </a:solidFill>
                <a:latin typeface="Jua"/>
                <a:ea typeface="Jua"/>
                <a:cs typeface="Jua"/>
                <a:sym typeface="Jua"/>
              </a:rPr>
              <a:t>Since 1992, melting Antarctic ice has added about 8 millimeters to global sea levels.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5777"/>
            </a:stretch>
          </a:blipFill>
        </p:spPr>
      </p:sp>
      <p:sp>
        <p:nvSpPr>
          <p:cNvPr name="Freeform 3" id="3"/>
          <p:cNvSpPr/>
          <p:nvPr/>
        </p:nvSpPr>
        <p:spPr>
          <a:xfrm flipH="false" flipV="false" rot="0">
            <a:off x="-1496232" y="3494988"/>
            <a:ext cx="8429808" cy="8229600"/>
          </a:xfrm>
          <a:custGeom>
            <a:avLst/>
            <a:gdLst/>
            <a:ahLst/>
            <a:cxnLst/>
            <a:rect r="r" b="b" t="t" l="l"/>
            <a:pathLst>
              <a:path h="8229600" w="8429808">
                <a:moveTo>
                  <a:pt x="0" y="0"/>
                </a:moveTo>
                <a:lnTo>
                  <a:pt x="8429807" y="0"/>
                </a:lnTo>
                <a:lnTo>
                  <a:pt x="8429807" y="8229600"/>
                </a:lnTo>
                <a:lnTo>
                  <a:pt x="0" y="8229600"/>
                </a:lnTo>
                <a:lnTo>
                  <a:pt x="0" y="0"/>
                </a:lnTo>
                <a:close/>
              </a:path>
            </a:pathLst>
          </a:custGeom>
          <a:blipFill>
            <a:blip r:embed="rId3"/>
            <a:stretch>
              <a:fillRect l="0" t="0" r="0" b="0"/>
            </a:stretch>
          </a:blipFill>
        </p:spPr>
      </p:sp>
      <p:sp>
        <p:nvSpPr>
          <p:cNvPr name="TextBox 4" id="4"/>
          <p:cNvSpPr txBox="true"/>
          <p:nvPr/>
        </p:nvSpPr>
        <p:spPr>
          <a:xfrm rot="0">
            <a:off x="10407084" y="852712"/>
            <a:ext cx="7708775" cy="1617074"/>
          </a:xfrm>
          <a:prstGeom prst="rect">
            <a:avLst/>
          </a:prstGeom>
        </p:spPr>
        <p:txBody>
          <a:bodyPr anchor="t" rtlCol="false" tIns="0" lIns="0" bIns="0" rIns="0">
            <a:spAutoFit/>
          </a:bodyPr>
          <a:lstStyle/>
          <a:p>
            <a:pPr algn="l">
              <a:lnSpc>
                <a:spcPts val="12165"/>
              </a:lnSpc>
            </a:pPr>
            <a:r>
              <a:rPr lang="en-US" sz="11810" spc="283" b="true">
                <a:solidFill>
                  <a:srgbClr val="FFFBF7"/>
                </a:solidFill>
                <a:latin typeface="Dynapuff Bold"/>
                <a:ea typeface="Dynapuff Bold"/>
                <a:cs typeface="Dynapuff Bold"/>
                <a:sym typeface="Dynapuff Bold"/>
              </a:rPr>
              <a:t>Risks</a:t>
            </a:r>
          </a:p>
        </p:txBody>
      </p:sp>
      <p:sp>
        <p:nvSpPr>
          <p:cNvPr name="TextBox 5" id="5"/>
          <p:cNvSpPr txBox="true"/>
          <p:nvPr/>
        </p:nvSpPr>
        <p:spPr>
          <a:xfrm rot="0">
            <a:off x="6431898" y="2233159"/>
            <a:ext cx="11289682" cy="3053715"/>
          </a:xfrm>
          <a:prstGeom prst="rect">
            <a:avLst/>
          </a:prstGeom>
        </p:spPr>
        <p:txBody>
          <a:bodyPr anchor="t" rtlCol="false" tIns="0" lIns="0" bIns="0" rIns="0">
            <a:spAutoFit/>
          </a:bodyPr>
          <a:lstStyle/>
          <a:p>
            <a:pPr algn="l">
              <a:lnSpc>
                <a:spcPts val="4679"/>
              </a:lnSpc>
            </a:pPr>
            <a:r>
              <a:rPr lang="en-US" sz="3999">
                <a:solidFill>
                  <a:srgbClr val="0F3547"/>
                </a:solidFill>
                <a:latin typeface="Jua"/>
                <a:ea typeface="Jua"/>
                <a:cs typeface="Jua"/>
                <a:sym typeface="Jua"/>
              </a:rPr>
              <a:t>Penguins and seals are among the animals most affected by melting ice, as they depend on it for survival.</a:t>
            </a:r>
          </a:p>
          <a:p>
            <a:pPr algn="l">
              <a:lnSpc>
                <a:spcPts val="4679"/>
              </a:lnSpc>
            </a:pPr>
          </a:p>
          <a:p>
            <a:pPr algn="l">
              <a:lnSpc>
                <a:spcPts val="4679"/>
              </a:lnSpc>
            </a:pPr>
          </a:p>
        </p:txBody>
      </p:sp>
      <p:sp>
        <p:nvSpPr>
          <p:cNvPr name="Freeform 6" id="6"/>
          <p:cNvSpPr/>
          <p:nvPr/>
        </p:nvSpPr>
        <p:spPr>
          <a:xfrm flipH="false" flipV="false" rot="4282031">
            <a:off x="2416516" y="724162"/>
            <a:ext cx="3100592" cy="3491251"/>
          </a:xfrm>
          <a:custGeom>
            <a:avLst/>
            <a:gdLst/>
            <a:ahLst/>
            <a:cxnLst/>
            <a:rect r="r" b="b" t="t" l="l"/>
            <a:pathLst>
              <a:path h="3491251" w="3100592">
                <a:moveTo>
                  <a:pt x="0" y="0"/>
                </a:moveTo>
                <a:lnTo>
                  <a:pt x="3100592" y="0"/>
                </a:lnTo>
                <a:lnTo>
                  <a:pt x="3100592" y="3491250"/>
                </a:lnTo>
                <a:lnTo>
                  <a:pt x="0" y="34912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431898" y="4267591"/>
            <a:ext cx="11289682" cy="3644265"/>
          </a:xfrm>
          <a:prstGeom prst="rect">
            <a:avLst/>
          </a:prstGeom>
        </p:spPr>
        <p:txBody>
          <a:bodyPr anchor="t" rtlCol="false" tIns="0" lIns="0" bIns="0" rIns="0">
            <a:spAutoFit/>
          </a:bodyPr>
          <a:lstStyle/>
          <a:p>
            <a:pPr algn="l">
              <a:lnSpc>
                <a:spcPts val="4679"/>
              </a:lnSpc>
            </a:pPr>
            <a:r>
              <a:rPr lang="en-US" sz="3999">
                <a:solidFill>
                  <a:srgbClr val="0F3547"/>
                </a:solidFill>
                <a:latin typeface="Jua"/>
                <a:ea typeface="Jua"/>
                <a:cs typeface="Jua"/>
                <a:sym typeface="Jua"/>
              </a:rPr>
              <a:t>When large chunks of ice detach from glaciers, it's called calving. This occurs when the ice becomes unstable due to factors like melting, stress from its own weight, or the movement of glaciers toward the ocean</a:t>
            </a:r>
          </a:p>
          <a:p>
            <a:pPr algn="l">
              <a:lnSpc>
                <a:spcPts val="467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5777"/>
            </a:stretch>
          </a:blipFill>
        </p:spPr>
      </p:sp>
      <p:sp>
        <p:nvSpPr>
          <p:cNvPr name="Freeform 3" id="3"/>
          <p:cNvSpPr/>
          <p:nvPr/>
        </p:nvSpPr>
        <p:spPr>
          <a:xfrm flipH="false" flipV="false" rot="0">
            <a:off x="12559150" y="1723152"/>
            <a:ext cx="6947862" cy="9033863"/>
          </a:xfrm>
          <a:custGeom>
            <a:avLst/>
            <a:gdLst/>
            <a:ahLst/>
            <a:cxnLst/>
            <a:rect r="r" b="b" t="t" l="l"/>
            <a:pathLst>
              <a:path h="9033863" w="6947862">
                <a:moveTo>
                  <a:pt x="0" y="0"/>
                </a:moveTo>
                <a:lnTo>
                  <a:pt x="6947862" y="0"/>
                </a:lnTo>
                <a:lnTo>
                  <a:pt x="6947862" y="9033863"/>
                </a:lnTo>
                <a:lnTo>
                  <a:pt x="0" y="90338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07733" y="6068358"/>
            <a:ext cx="3893019" cy="5061845"/>
          </a:xfrm>
          <a:custGeom>
            <a:avLst/>
            <a:gdLst/>
            <a:ahLst/>
            <a:cxnLst/>
            <a:rect r="r" b="b" t="t" l="l"/>
            <a:pathLst>
              <a:path h="5061845" w="3893019">
                <a:moveTo>
                  <a:pt x="0" y="0"/>
                </a:moveTo>
                <a:lnTo>
                  <a:pt x="3893020" y="0"/>
                </a:lnTo>
                <a:lnTo>
                  <a:pt x="3893020" y="5061845"/>
                </a:lnTo>
                <a:lnTo>
                  <a:pt x="0" y="50618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879515"/>
            <a:ext cx="13304183" cy="1223010"/>
          </a:xfrm>
          <a:prstGeom prst="rect">
            <a:avLst/>
          </a:prstGeom>
        </p:spPr>
        <p:txBody>
          <a:bodyPr anchor="t" rtlCol="false" tIns="0" lIns="0" bIns="0" rIns="0">
            <a:spAutoFit/>
          </a:bodyPr>
          <a:lstStyle/>
          <a:p>
            <a:pPr algn="l">
              <a:lnSpc>
                <a:spcPts val="9270"/>
              </a:lnSpc>
            </a:pPr>
            <a:r>
              <a:rPr lang="en-US" sz="9000" spc="216" b="true">
                <a:solidFill>
                  <a:srgbClr val="FFFBF7"/>
                </a:solidFill>
                <a:latin typeface="Dynapuff Bold"/>
                <a:ea typeface="Dynapuff Bold"/>
                <a:cs typeface="Dynapuff Bold"/>
                <a:sym typeface="Dynapuff Bold"/>
              </a:rPr>
              <a:t>Studying Antarctica</a:t>
            </a:r>
          </a:p>
        </p:txBody>
      </p:sp>
      <p:sp>
        <p:nvSpPr>
          <p:cNvPr name="TextBox 6" id="6"/>
          <p:cNvSpPr txBox="true"/>
          <p:nvPr/>
        </p:nvSpPr>
        <p:spPr>
          <a:xfrm rot="0">
            <a:off x="1028700" y="2194035"/>
            <a:ext cx="8371212" cy="1776603"/>
          </a:xfrm>
          <a:prstGeom prst="rect">
            <a:avLst/>
          </a:prstGeom>
        </p:spPr>
        <p:txBody>
          <a:bodyPr anchor="t" rtlCol="false" tIns="0" lIns="0" bIns="0" rIns="0">
            <a:spAutoFit/>
          </a:bodyPr>
          <a:lstStyle/>
          <a:p>
            <a:pPr algn="l">
              <a:lnSpc>
                <a:spcPts val="4445"/>
              </a:lnSpc>
            </a:pPr>
            <a:r>
              <a:rPr lang="en-US" sz="3799">
                <a:solidFill>
                  <a:srgbClr val="0F3547"/>
                </a:solidFill>
                <a:latin typeface="Jua"/>
                <a:ea typeface="Jua"/>
                <a:cs typeface="Jua"/>
                <a:sym typeface="Jua"/>
              </a:rPr>
              <a:t>Studying Antarctica's ice is crucial to understanding and preparing for rising sea levels.</a:t>
            </a:r>
          </a:p>
        </p:txBody>
      </p:sp>
      <p:sp>
        <p:nvSpPr>
          <p:cNvPr name="Freeform 7" id="7"/>
          <p:cNvSpPr/>
          <p:nvPr/>
        </p:nvSpPr>
        <p:spPr>
          <a:xfrm flipH="false" flipV="false" rot="0">
            <a:off x="13833192" y="8472568"/>
            <a:ext cx="999383" cy="1549853"/>
          </a:xfrm>
          <a:custGeom>
            <a:avLst/>
            <a:gdLst/>
            <a:ahLst/>
            <a:cxnLst/>
            <a:rect r="r" b="b" t="t" l="l"/>
            <a:pathLst>
              <a:path h="1549853" w="999383">
                <a:moveTo>
                  <a:pt x="0" y="0"/>
                </a:moveTo>
                <a:lnTo>
                  <a:pt x="999383" y="0"/>
                </a:lnTo>
                <a:lnTo>
                  <a:pt x="999383" y="1549854"/>
                </a:lnTo>
                <a:lnTo>
                  <a:pt x="0" y="15498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4282031">
            <a:off x="8953910" y="886417"/>
            <a:ext cx="3100592" cy="3491251"/>
          </a:xfrm>
          <a:custGeom>
            <a:avLst/>
            <a:gdLst/>
            <a:ahLst/>
            <a:cxnLst/>
            <a:rect r="r" b="b" t="t" l="l"/>
            <a:pathLst>
              <a:path h="3491251" w="3100592">
                <a:moveTo>
                  <a:pt x="0" y="0"/>
                </a:moveTo>
                <a:lnTo>
                  <a:pt x="3100592" y="0"/>
                </a:lnTo>
                <a:lnTo>
                  <a:pt x="3100592" y="3491251"/>
                </a:lnTo>
                <a:lnTo>
                  <a:pt x="0" y="34912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048525" y="4498086"/>
            <a:ext cx="11530450" cy="1214628"/>
          </a:xfrm>
          <a:prstGeom prst="rect">
            <a:avLst/>
          </a:prstGeom>
        </p:spPr>
        <p:txBody>
          <a:bodyPr anchor="t" rtlCol="false" tIns="0" lIns="0" bIns="0" rIns="0">
            <a:spAutoFit/>
          </a:bodyPr>
          <a:lstStyle/>
          <a:p>
            <a:pPr algn="l">
              <a:lnSpc>
                <a:spcPts val="4445"/>
              </a:lnSpc>
            </a:pPr>
            <a:r>
              <a:rPr lang="en-US" sz="3799">
                <a:solidFill>
                  <a:srgbClr val="0F3547"/>
                </a:solidFill>
                <a:latin typeface="Jua"/>
                <a:ea typeface="Jua"/>
                <a:cs typeface="Jua"/>
                <a:sym typeface="Jua"/>
              </a:rPr>
              <a:t>Satellites like GRACE (Gravity Recovery and Climate Experiment) monitor changes in Antarctica's ice mass.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TextBox 3" id="3"/>
          <p:cNvSpPr txBox="true"/>
          <p:nvPr/>
        </p:nvSpPr>
        <p:spPr>
          <a:xfrm rot="0">
            <a:off x="2962050" y="2140626"/>
            <a:ext cx="12363900" cy="5077404"/>
          </a:xfrm>
          <a:prstGeom prst="rect">
            <a:avLst/>
          </a:prstGeom>
        </p:spPr>
        <p:txBody>
          <a:bodyPr anchor="t" rtlCol="false" tIns="0" lIns="0" bIns="0" rIns="0">
            <a:spAutoFit/>
          </a:bodyPr>
          <a:lstStyle/>
          <a:p>
            <a:pPr algn="ctr">
              <a:lnSpc>
                <a:spcPts val="19644"/>
              </a:lnSpc>
            </a:pPr>
            <a:r>
              <a:rPr lang="en-US" b="true" sz="19072" spc="457">
                <a:solidFill>
                  <a:srgbClr val="FFFBF7"/>
                </a:solidFill>
                <a:latin typeface="Dynapuff Bold"/>
                <a:ea typeface="Dynapuff Bold"/>
                <a:cs typeface="Dynapuff Bold"/>
                <a:sym typeface="Dynapuff Bold"/>
              </a:rPr>
              <a:t>Thank You!</a:t>
            </a:r>
          </a:p>
        </p:txBody>
      </p:sp>
      <p:sp>
        <p:nvSpPr>
          <p:cNvPr name="Freeform 4" id="4"/>
          <p:cNvSpPr/>
          <p:nvPr/>
        </p:nvSpPr>
        <p:spPr>
          <a:xfrm flipH="false" flipV="false" rot="0">
            <a:off x="13567487" y="3032352"/>
            <a:ext cx="4996731" cy="7741415"/>
          </a:xfrm>
          <a:custGeom>
            <a:avLst/>
            <a:gdLst/>
            <a:ahLst/>
            <a:cxnLst/>
            <a:rect r="r" b="b" t="t" l="l"/>
            <a:pathLst>
              <a:path h="7741415" w="4996731">
                <a:moveTo>
                  <a:pt x="0" y="0"/>
                </a:moveTo>
                <a:lnTo>
                  <a:pt x="4996732" y="0"/>
                </a:lnTo>
                <a:lnTo>
                  <a:pt x="4996732" y="7741415"/>
                </a:lnTo>
                <a:lnTo>
                  <a:pt x="0" y="77414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 id="5"/>
          <p:cNvSpPr/>
          <p:nvPr/>
        </p:nvSpPr>
        <p:spPr>
          <a:xfrm flipH="false" flipV="false" rot="0">
            <a:off x="793176" y="3227756"/>
            <a:ext cx="3102989" cy="6030544"/>
          </a:xfrm>
          <a:custGeom>
            <a:avLst/>
            <a:gdLst/>
            <a:ahLst/>
            <a:cxnLst/>
            <a:rect r="r" b="b" t="t" l="l"/>
            <a:pathLst>
              <a:path h="6030544" w="3102989">
                <a:moveTo>
                  <a:pt x="0" y="0"/>
                </a:moveTo>
                <a:lnTo>
                  <a:pt x="3102989" y="0"/>
                </a:lnTo>
                <a:lnTo>
                  <a:pt x="3102989" y="6030544"/>
                </a:lnTo>
                <a:lnTo>
                  <a:pt x="0" y="60305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6" id="6"/>
          <p:cNvSpPr/>
          <p:nvPr/>
        </p:nvSpPr>
        <p:spPr>
          <a:xfrm flipH="false" flipV="false" rot="4282031">
            <a:off x="954701" y="-716925"/>
            <a:ext cx="3100592" cy="3491251"/>
          </a:xfrm>
          <a:custGeom>
            <a:avLst/>
            <a:gdLst/>
            <a:ahLst/>
            <a:cxnLst/>
            <a:rect r="r" b="b" t="t" l="l"/>
            <a:pathLst>
              <a:path h="3491251" w="3100592">
                <a:moveTo>
                  <a:pt x="0" y="0"/>
                </a:moveTo>
                <a:lnTo>
                  <a:pt x="3100591" y="0"/>
                </a:lnTo>
                <a:lnTo>
                  <a:pt x="3100591" y="3491250"/>
                </a:lnTo>
                <a:lnTo>
                  <a:pt x="0" y="34912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4282031">
            <a:off x="16190518" y="-408639"/>
            <a:ext cx="3100592" cy="3491251"/>
          </a:xfrm>
          <a:custGeom>
            <a:avLst/>
            <a:gdLst/>
            <a:ahLst/>
            <a:cxnLst/>
            <a:rect r="r" b="b" t="t" l="l"/>
            <a:pathLst>
              <a:path h="3491251" w="3100592">
                <a:moveTo>
                  <a:pt x="0" y="0"/>
                </a:moveTo>
                <a:lnTo>
                  <a:pt x="3100591" y="0"/>
                </a:lnTo>
                <a:lnTo>
                  <a:pt x="3100591" y="3491250"/>
                </a:lnTo>
                <a:lnTo>
                  <a:pt x="0" y="34912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5777"/>
            </a:stretch>
          </a:blipFill>
        </p:spPr>
      </p:sp>
      <p:sp>
        <p:nvSpPr>
          <p:cNvPr name="Freeform 3" id="3"/>
          <p:cNvSpPr/>
          <p:nvPr/>
        </p:nvSpPr>
        <p:spPr>
          <a:xfrm flipH="false" flipV="false" rot="0">
            <a:off x="12559150" y="1723152"/>
            <a:ext cx="6947862" cy="9033863"/>
          </a:xfrm>
          <a:custGeom>
            <a:avLst/>
            <a:gdLst/>
            <a:ahLst/>
            <a:cxnLst/>
            <a:rect r="r" b="b" t="t" l="l"/>
            <a:pathLst>
              <a:path h="9033863" w="6947862">
                <a:moveTo>
                  <a:pt x="0" y="0"/>
                </a:moveTo>
                <a:lnTo>
                  <a:pt x="6947862" y="0"/>
                </a:lnTo>
                <a:lnTo>
                  <a:pt x="6947862" y="9033863"/>
                </a:lnTo>
                <a:lnTo>
                  <a:pt x="0" y="90338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07733" y="6068358"/>
            <a:ext cx="3893019" cy="5061845"/>
          </a:xfrm>
          <a:custGeom>
            <a:avLst/>
            <a:gdLst/>
            <a:ahLst/>
            <a:cxnLst/>
            <a:rect r="r" b="b" t="t" l="l"/>
            <a:pathLst>
              <a:path h="5061845" w="3893019">
                <a:moveTo>
                  <a:pt x="0" y="0"/>
                </a:moveTo>
                <a:lnTo>
                  <a:pt x="3893020" y="0"/>
                </a:lnTo>
                <a:lnTo>
                  <a:pt x="3893020" y="5061845"/>
                </a:lnTo>
                <a:lnTo>
                  <a:pt x="0" y="50618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879515"/>
            <a:ext cx="13304183" cy="1223010"/>
          </a:xfrm>
          <a:prstGeom prst="rect">
            <a:avLst/>
          </a:prstGeom>
        </p:spPr>
        <p:txBody>
          <a:bodyPr anchor="t" rtlCol="false" tIns="0" lIns="0" bIns="0" rIns="0">
            <a:spAutoFit/>
          </a:bodyPr>
          <a:lstStyle/>
          <a:p>
            <a:pPr algn="l">
              <a:lnSpc>
                <a:spcPts val="9270"/>
              </a:lnSpc>
            </a:pPr>
            <a:r>
              <a:rPr lang="en-US" sz="9000" spc="216" b="true">
                <a:solidFill>
                  <a:srgbClr val="FFFBF7"/>
                </a:solidFill>
                <a:latin typeface="Dynapuff Bold"/>
                <a:ea typeface="Dynapuff Bold"/>
                <a:cs typeface="Dynapuff Bold"/>
                <a:sym typeface="Dynapuff Bold"/>
              </a:rPr>
              <a:t>Save Antarctica</a:t>
            </a:r>
          </a:p>
        </p:txBody>
      </p:sp>
      <p:sp>
        <p:nvSpPr>
          <p:cNvPr name="TextBox 6" id="6"/>
          <p:cNvSpPr txBox="true"/>
          <p:nvPr/>
        </p:nvSpPr>
        <p:spPr>
          <a:xfrm rot="0">
            <a:off x="1028700" y="2194035"/>
            <a:ext cx="12580433" cy="4024503"/>
          </a:xfrm>
          <a:prstGeom prst="rect">
            <a:avLst/>
          </a:prstGeom>
        </p:spPr>
        <p:txBody>
          <a:bodyPr anchor="t" rtlCol="false" tIns="0" lIns="0" bIns="0" rIns="0">
            <a:spAutoFit/>
          </a:bodyPr>
          <a:lstStyle/>
          <a:p>
            <a:pPr algn="l">
              <a:lnSpc>
                <a:spcPts val="4445"/>
              </a:lnSpc>
            </a:pPr>
            <a:r>
              <a:rPr lang="en-US" sz="3799">
                <a:solidFill>
                  <a:srgbClr val="0F3547"/>
                </a:solidFill>
                <a:latin typeface="Jua"/>
                <a:ea typeface="Jua"/>
                <a:cs typeface="Jua"/>
                <a:sym typeface="Jua"/>
              </a:rPr>
              <a:t>Despite being the coldest region on the planet, the Antarctic supports a huge array of life. </a:t>
            </a:r>
            <a:r>
              <a:rPr lang="en-US" sz="3799" u="sng">
                <a:solidFill>
                  <a:srgbClr val="0F3547"/>
                </a:solidFill>
                <a:latin typeface="Jua"/>
                <a:ea typeface="Jua"/>
                <a:cs typeface="Jua"/>
                <a:sym typeface="Jua"/>
                <a:hlinkClick r:id="rId5" tooltip="https://www.greenpeace.org.uk/challenges/whales/"/>
              </a:rPr>
              <a:t>Whales</a:t>
            </a:r>
            <a:r>
              <a:rPr lang="en-US" sz="3799">
                <a:solidFill>
                  <a:srgbClr val="0F3547"/>
                </a:solidFill>
                <a:latin typeface="Jua"/>
                <a:ea typeface="Jua"/>
                <a:cs typeface="Jua"/>
                <a:sym typeface="Jua"/>
              </a:rPr>
              <a:t> migrate thousands of miles to gorge on swarms of tiny krill. The seafloor is home to creatures like corals and sea stars, with new species discovered on a regular basis. Huge colonies of penguins breed on land and hunt in the sea, surviving the dark Antarctic winters by huddling together.</a:t>
            </a:r>
          </a:p>
        </p:txBody>
      </p:sp>
      <p:sp>
        <p:nvSpPr>
          <p:cNvPr name="Freeform 7" id="7"/>
          <p:cNvSpPr/>
          <p:nvPr/>
        </p:nvSpPr>
        <p:spPr>
          <a:xfrm flipH="false" flipV="false" rot="0">
            <a:off x="13833192" y="8472568"/>
            <a:ext cx="999383" cy="1549853"/>
          </a:xfrm>
          <a:custGeom>
            <a:avLst/>
            <a:gdLst/>
            <a:ahLst/>
            <a:cxnLst/>
            <a:rect r="r" b="b" t="t" l="l"/>
            <a:pathLst>
              <a:path h="1549853" w="999383">
                <a:moveTo>
                  <a:pt x="0" y="0"/>
                </a:moveTo>
                <a:lnTo>
                  <a:pt x="999383" y="0"/>
                </a:lnTo>
                <a:lnTo>
                  <a:pt x="999383" y="1549854"/>
                </a:lnTo>
                <a:lnTo>
                  <a:pt x="0" y="15498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282031">
            <a:off x="12058837" y="-22474"/>
            <a:ext cx="3100592" cy="3491251"/>
          </a:xfrm>
          <a:custGeom>
            <a:avLst/>
            <a:gdLst/>
            <a:ahLst/>
            <a:cxnLst/>
            <a:rect r="r" b="b" t="t" l="l"/>
            <a:pathLst>
              <a:path h="3491251" w="3100592">
                <a:moveTo>
                  <a:pt x="0" y="0"/>
                </a:moveTo>
                <a:lnTo>
                  <a:pt x="3100592" y="0"/>
                </a:lnTo>
                <a:lnTo>
                  <a:pt x="3100592" y="3491251"/>
                </a:lnTo>
                <a:lnTo>
                  <a:pt x="0" y="34912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ADEEC"/>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417757" y="-811024"/>
            <a:ext cx="10287000" cy="11909048"/>
          </a:xfrm>
          <a:custGeom>
            <a:avLst/>
            <a:gdLst/>
            <a:ahLst/>
            <a:cxnLst/>
            <a:rect r="r" b="b" t="t" l="l"/>
            <a:pathLst>
              <a:path h="11909048" w="10287000">
                <a:moveTo>
                  <a:pt x="0" y="0"/>
                </a:moveTo>
                <a:lnTo>
                  <a:pt x="10287000" y="0"/>
                </a:lnTo>
                <a:lnTo>
                  <a:pt x="10287000" y="11909048"/>
                </a:lnTo>
                <a:lnTo>
                  <a:pt x="0" y="11909048"/>
                </a:lnTo>
                <a:lnTo>
                  <a:pt x="0" y="0"/>
                </a:lnTo>
                <a:close/>
              </a:path>
            </a:pathLst>
          </a:custGeom>
          <a:blipFill>
            <a:blip r:embed="rId2"/>
            <a:stretch>
              <a:fillRect l="0" t="-14221"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DAGYkLOG1DY</dc:identifier>
  <dcterms:modified xsi:type="dcterms:W3CDTF">2011-08-01T06:04:30Z</dcterms:modified>
  <cp:revision>1</cp:revision>
  <dc:title>Explore Antarctica</dc:title>
</cp:coreProperties>
</file>